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gif>
</file>

<file path=ppt/media/image12.gif>
</file>

<file path=ppt/media/image13.png>
</file>

<file path=ppt/media/image14.gif>
</file>

<file path=ppt/media/image15.pn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png>
</file>

<file path=ppt/media/image22.gif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6777ed5ea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6777ed5ea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6777ed5ea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6777ed5ea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6777ed5e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6777ed5e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6777ed5ea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6777ed5ea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6777ed5ea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6777ed5ea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6777ed5ea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6777ed5ea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6777ed5ea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6777ed5ea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6777ed5ea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6777ed5ea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6777ed5ea_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6777ed5ea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6777ed5ea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6777ed5ea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6777ed5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6777ed5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6777ed5ea_1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6777ed5ea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6777ed5ea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6777ed5ea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56777ed5ea_1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56777ed5ea_1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6777ed5ea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6777ed5ea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6777ed5e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6777ed5e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6777ed5ea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6777ed5ea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6777ed5ea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6777ed5ea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6777ed5ea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6777ed5ea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6777ed5ea_2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6777ed5ea_2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6777ed5ea_2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6777ed5ea_2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6777ed5ea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6777ed5ea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6777ed5ea_2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6777ed5ea_2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6777ed5ea_2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6777ed5ea_2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6777ed5ea_2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6777ed5ea_2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6777ed5ea_2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6777ed5ea_2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6777ed5ea_2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56777ed5ea_2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56777ed5ea_2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56777ed5ea_2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6777ed5ea_2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6777ed5ea_2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56777ed5ea_2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56777ed5ea_2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6777ed5ea_2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6777ed5ea_2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6777ed5ea_2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6777ed5ea_2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6777ed5ea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6777ed5ea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56777ed5ea_2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56777ed5ea_2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56777ed5ea_2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56777ed5ea_2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56777ed5ea_2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56777ed5ea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6777ed5ea_2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56777ed5ea_2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56777ed5ea_2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56777ed5ea_2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6777ed5ea_2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6777ed5ea_2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6777ed5ea_2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6777ed5ea_2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56777ed5ea_2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56777ed5ea_2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56777ed5ea_2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56777ed5ea_2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6777ed5ea_2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6777ed5ea_2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6777ed5ea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6777ed5ea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6777ed5ea_2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6777ed5ea_2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56777ed5ea_2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56777ed5ea_2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56777ed5ea_2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56777ed5ea_2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56777ed5ea_2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56777ed5ea_2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56777ed5ea_2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56777ed5ea_2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56777ed5ea_2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56777ed5ea_2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56777ed5ea_2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56777ed5ea_2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56777ed5ea_2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56777ed5ea_2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56777ed5ea_2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56777ed5ea_2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56777ed5ea_2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56777ed5ea_2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6777ed5ea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6777ed5ea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56777ed5ea_2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56777ed5ea_2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56777ed5ea_2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56777ed5ea_2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56777ed5ea_2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56777ed5ea_2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56777ed5ea_2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56777ed5ea_2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56777ed5ea_2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56777ed5ea_2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56777ed5e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56777ed5e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6777ed5ea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6777ed5ea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6777ed5ea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6777ed5ea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6777ed5ea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6777ed5ea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5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5" Type="http://schemas.openxmlformats.org/officeDocument/2006/relationships/image" Target="../media/image5.jpg"/><Relationship Id="rId6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jpg"/><Relationship Id="rId4" Type="http://schemas.openxmlformats.org/officeDocument/2006/relationships/image" Target="../media/image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jpg"/><Relationship Id="rId4" Type="http://schemas.openxmlformats.org/officeDocument/2006/relationships/image" Target="../media/image9.jpg"/><Relationship Id="rId5" Type="http://schemas.openxmlformats.org/officeDocument/2006/relationships/image" Target="../media/image1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image" Target="../media/image8.jpg"/><Relationship Id="rId5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jpg"/><Relationship Id="rId4" Type="http://schemas.openxmlformats.org/officeDocument/2006/relationships/image" Target="../media/image10.png"/><Relationship Id="rId5" Type="http://schemas.openxmlformats.org/officeDocument/2006/relationships/image" Target="../media/image23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2.gif"/><Relationship Id="rId4" Type="http://schemas.openxmlformats.org/officeDocument/2006/relationships/image" Target="../media/image14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2.gif"/><Relationship Id="rId4" Type="http://schemas.openxmlformats.org/officeDocument/2006/relationships/image" Target="../media/image22.gif"/><Relationship Id="rId5" Type="http://schemas.openxmlformats.org/officeDocument/2006/relationships/image" Target="../media/image14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1.gif"/><Relationship Id="rId4" Type="http://schemas.openxmlformats.org/officeDocument/2006/relationships/image" Target="../media/image1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gif"/><Relationship Id="rId4" Type="http://schemas.openxmlformats.org/officeDocument/2006/relationships/image" Target="../media/image16.jpg"/><Relationship Id="rId5" Type="http://schemas.openxmlformats.org/officeDocument/2006/relationships/image" Target="../media/image1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gif"/><Relationship Id="rId4" Type="http://schemas.openxmlformats.org/officeDocument/2006/relationships/image" Target="../media/image15.png"/><Relationship Id="rId5" Type="http://schemas.openxmlformats.org/officeDocument/2006/relationships/image" Target="../media/image16.jpg"/><Relationship Id="rId6" Type="http://schemas.openxmlformats.org/officeDocument/2006/relationships/image" Target="../media/image1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0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0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0.jp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0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0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9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9.jpg"/><Relationship Id="rId4" Type="http://schemas.openxmlformats.org/officeDocument/2006/relationships/image" Target="../media/image24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8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21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30.png"/><Relationship Id="rId4" Type="http://schemas.openxmlformats.org/officeDocument/2006/relationships/image" Target="../media/image21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30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hyperlink" Target="https://adeshpande3.github.io/A-Beginner%27s-Guide-To-Understanding-Convolutional-Neural-Networks/" TargetMode="External"/><Relationship Id="rId4" Type="http://schemas.openxmlformats.org/officeDocument/2006/relationships/hyperlink" Target="https://www.tensorflow.org/tutorials/keras/basic_classification" TargetMode="External"/><Relationship Id="rId11" Type="http://schemas.openxmlformats.org/officeDocument/2006/relationships/hyperlink" Target="https://towardsdatascience.com/applied-deep-learning-part-4-convolutional-neural-networks-584bc134c1e2" TargetMode="External"/><Relationship Id="rId10" Type="http://schemas.openxmlformats.org/officeDocument/2006/relationships/hyperlink" Target="https://www.ncbi.nlm.nih.gov/pmc/articles/PMC1557912/" TargetMode="External"/><Relationship Id="rId12" Type="http://schemas.openxmlformats.org/officeDocument/2006/relationships/hyperlink" Target="http://blog.qure.ai/notes/semantic-segmentation-deep-learning-review" TargetMode="External"/><Relationship Id="rId9" Type="http://schemas.openxmlformats.org/officeDocument/2006/relationships/hyperlink" Target="https://engmrk.com/lenet-5-a-classic-cnn-architecture/" TargetMode="External"/><Relationship Id="rId5" Type="http://schemas.openxmlformats.org/officeDocument/2006/relationships/hyperlink" Target="https://medium.freecodecamp.org/an-intuitive-guide-to-convolutional-neural-networks-260c2de0a050" TargetMode="External"/><Relationship Id="rId6" Type="http://schemas.openxmlformats.org/officeDocument/2006/relationships/hyperlink" Target="http://deeplearning.stanford.edu/tutorial/supervised/ConvolutionalNeuralNetwork/" TargetMode="External"/><Relationship Id="rId7" Type="http://schemas.openxmlformats.org/officeDocument/2006/relationships/hyperlink" Target="https://skymind.ai/wiki/convolutional-network" TargetMode="External"/><Relationship Id="rId8" Type="http://schemas.openxmlformats.org/officeDocument/2006/relationships/hyperlink" Target="https://www.slideshare.net/jbhuang/lecture-29-convolutional-neural-networks-computer-vision-spring2015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Convolutional Neural Networks (CNNs)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4710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April 17, 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we start . . .</a:t>
            </a:r>
            <a:endParaRPr/>
          </a:p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 tend to be studied from 1 of 2 perspectives: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Machine learning </a:t>
            </a:r>
            <a:r>
              <a:rPr b="1" lang="en"/>
              <a:t>(use: practical application)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Neurosciences </a:t>
            </a:r>
            <a:r>
              <a:rPr b="1" lang="en"/>
              <a:t>(use: analogical modeling)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we start . . .</a:t>
            </a:r>
            <a:endParaRPr/>
          </a:p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 tend to be studied from 1 of 2 perspectives: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Machine learning </a:t>
            </a:r>
            <a:r>
              <a:rPr b="1" lang="en"/>
              <a:t>(use: practical application)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Neurosciences </a:t>
            </a:r>
            <a:r>
              <a:rPr b="1" lang="en"/>
              <a:t>(use: analogical modeling)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Convolutional neural networks are a prime example of this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629026" cy="241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629026" cy="241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950" y="189025"/>
            <a:ext cx="3767574" cy="234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629026" cy="241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950" y="189025"/>
            <a:ext cx="3767574" cy="23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788" y="2855438"/>
            <a:ext cx="2762250" cy="20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629026" cy="241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950" y="189025"/>
            <a:ext cx="3767574" cy="23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6113" y="2741887"/>
            <a:ext cx="4095246" cy="2303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788" y="2855438"/>
            <a:ext cx="2762250" cy="20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4376" y="1484387"/>
            <a:ext cx="4095246" cy="230357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8"/>
          <p:cNvSpPr txBox="1"/>
          <p:nvPr/>
        </p:nvSpPr>
        <p:spPr>
          <a:xfrm>
            <a:off x="372600" y="4121775"/>
            <a:ext cx="34620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Hubel &amp; Wiesel (1968)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4376" y="1484387"/>
            <a:ext cx="4095246" cy="230357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9"/>
          <p:cNvSpPr txBox="1"/>
          <p:nvPr/>
        </p:nvSpPr>
        <p:spPr>
          <a:xfrm>
            <a:off x="372600" y="4121775"/>
            <a:ext cx="34620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Hubel &amp; Wiesel (1968)</a:t>
            </a:r>
            <a:endParaRPr/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3147" y="393025"/>
            <a:ext cx="2219579" cy="2413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4376" y="1484387"/>
            <a:ext cx="4095246" cy="230357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0"/>
          <p:cNvSpPr txBox="1"/>
          <p:nvPr/>
        </p:nvSpPr>
        <p:spPr>
          <a:xfrm>
            <a:off x="372600" y="4121775"/>
            <a:ext cx="34620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Hubel &amp; Wiesel (1968)</a:t>
            </a:r>
            <a:endParaRPr/>
          </a:p>
        </p:txBody>
      </p:sp>
      <p:pic>
        <p:nvPicPr>
          <p:cNvPr id="161" name="Google Shape;16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3147" y="393025"/>
            <a:ext cx="2219579" cy="2413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5497" y="97350"/>
            <a:ext cx="2219578" cy="2708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structure</a:t>
            </a:r>
            <a:endParaRPr/>
          </a:p>
        </p:txBody>
      </p:sp>
      <p:sp>
        <p:nvSpPr>
          <p:cNvPr id="168" name="Google Shape;168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CNN architecture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Convolutional layer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Pooling layer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Computer vision applications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Classification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Object detection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Semantic segmentation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Extended applications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Audio analysis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Natural language processing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Correction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Correction for dropout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Architecture</a:t>
            </a:r>
            <a:endParaRPr/>
          </a:p>
        </p:txBody>
      </p:sp>
      <p:sp>
        <p:nvSpPr>
          <p:cNvPr id="174" name="Google Shape;174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81" name="Google Shape;18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61438"/>
            <a:ext cx="8096250" cy="27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 new layers: </a:t>
            </a:r>
            <a:r>
              <a:rPr b="1" lang="en"/>
              <a:t>conv</a:t>
            </a:r>
            <a:r>
              <a:rPr lang="en"/>
              <a:t> and </a:t>
            </a:r>
            <a:r>
              <a:rPr b="1" lang="en"/>
              <a:t>pool</a:t>
            </a:r>
            <a:endParaRPr b="1"/>
          </a:p>
        </p:txBody>
      </p:sp>
      <p:pic>
        <p:nvPicPr>
          <p:cNvPr id="188" name="Google Shape;18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61438"/>
            <a:ext cx="8096250" cy="27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 new layers: </a:t>
            </a:r>
            <a:r>
              <a:rPr b="1" lang="en"/>
              <a:t>conv</a:t>
            </a:r>
            <a:r>
              <a:rPr lang="en"/>
              <a:t> and </a:t>
            </a:r>
            <a:r>
              <a:rPr b="1" lang="en"/>
              <a:t>pool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CNN is a </a:t>
            </a:r>
            <a:r>
              <a:rPr b="1" lang="en"/>
              <a:t>feature extractor</a:t>
            </a:r>
            <a:r>
              <a:rPr lang="en"/>
              <a:t> (output: k-length feature vector)</a:t>
            </a:r>
            <a:endParaRPr/>
          </a:p>
        </p:txBody>
      </p:sp>
      <p:pic>
        <p:nvPicPr>
          <p:cNvPr id="195" name="Google Shape;19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61438"/>
            <a:ext cx="8096250" cy="27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0438" y="2772600"/>
            <a:ext cx="6563124" cy="228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7550" y="150050"/>
            <a:ext cx="6768901" cy="228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0438" y="40275"/>
            <a:ext cx="6563124" cy="228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0450" y="2432025"/>
            <a:ext cx="6563100" cy="1968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6650" y="3869275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74575" y="3869275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1450" y="4174075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1450" y="3921200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18350" y="3921200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25250" y="3921200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32150" y="3921200"/>
            <a:ext cx="206900" cy="25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0450" y="243050"/>
            <a:ext cx="6563100" cy="1968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6650" y="3869275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4575" y="3869275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1450" y="4174075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1450" y="3921200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8350" y="3921200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5250" y="3921200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2150" y="3921200"/>
            <a:ext cx="206900" cy="2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39912" y="2500822"/>
            <a:ext cx="6264175" cy="235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 layer</a:t>
            </a:r>
            <a:endParaRPr/>
          </a:p>
        </p:txBody>
      </p:sp>
      <p:sp>
        <p:nvSpPr>
          <p:cNvPr id="239" name="Google Shape;239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 layer</a:t>
            </a:r>
            <a:endParaRPr/>
          </a:p>
        </p:txBody>
      </p:sp>
      <p:sp>
        <p:nvSpPr>
          <p:cNvPr id="245" name="Google Shape;245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Window size (width, height)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 layer</a:t>
            </a:r>
            <a:endParaRPr/>
          </a:p>
        </p:txBody>
      </p:sp>
      <p:sp>
        <p:nvSpPr>
          <p:cNvPr id="251" name="Google Shape;251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Window size (width, height)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size (number of “pixels”)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Correction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Correction for dropout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Last time: said dropout happens once during training (whoops)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 layer</a:t>
            </a:r>
            <a:endParaRPr/>
          </a:p>
        </p:txBody>
      </p:sp>
      <p:sp>
        <p:nvSpPr>
          <p:cNvPr id="257" name="Google Shape;257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Window size (width, height)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size (number of “pixels”)</a:t>
            </a:r>
            <a:endParaRPr/>
          </a:p>
        </p:txBody>
      </p:sp>
      <p:pic>
        <p:nvPicPr>
          <p:cNvPr id="258" name="Google Shape;25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600" y="2265188"/>
            <a:ext cx="3429000" cy="22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 layer</a:t>
            </a:r>
            <a:endParaRPr/>
          </a:p>
        </p:txBody>
      </p:sp>
      <p:sp>
        <p:nvSpPr>
          <p:cNvPr id="264" name="Google Shape;264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Window size (width, height)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size (number of “pixels”)</a:t>
            </a:r>
            <a:endParaRPr/>
          </a:p>
        </p:txBody>
      </p:sp>
      <p:pic>
        <p:nvPicPr>
          <p:cNvPr id="265" name="Google Shape;26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600" y="2265188"/>
            <a:ext cx="3429000" cy="22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2246" y="67050"/>
            <a:ext cx="3827516" cy="22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 layer</a:t>
            </a:r>
            <a:endParaRPr/>
          </a:p>
        </p:txBody>
      </p:sp>
      <p:sp>
        <p:nvSpPr>
          <p:cNvPr id="272" name="Google Shape;272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Window size (width, height)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size (number of “pixels”)</a:t>
            </a:r>
            <a:endParaRPr/>
          </a:p>
        </p:txBody>
      </p:sp>
      <p:pic>
        <p:nvPicPr>
          <p:cNvPr id="273" name="Google Shape;27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600" y="2265188"/>
            <a:ext cx="3429000" cy="22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6329" y="2530525"/>
            <a:ext cx="3899350" cy="243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2246" y="67050"/>
            <a:ext cx="3827516" cy="22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Filters visualized</a:t>
            </a:r>
            <a:endParaRPr/>
          </a:p>
        </p:txBody>
      </p:sp>
      <p:sp>
        <p:nvSpPr>
          <p:cNvPr id="281" name="Google Shape;281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46" y="1048500"/>
            <a:ext cx="3496350" cy="362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6225" y="-2402200"/>
            <a:ext cx="2571750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Filters visualized</a:t>
            </a:r>
            <a:endParaRPr/>
          </a:p>
        </p:txBody>
      </p:sp>
      <p:sp>
        <p:nvSpPr>
          <p:cNvPr id="289" name="Google Shape;289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46" y="1048500"/>
            <a:ext cx="3496350" cy="362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9450" y="-613225"/>
            <a:ext cx="4311350" cy="323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06225" y="-2402200"/>
            <a:ext cx="2571750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Filters visualized</a:t>
            </a:r>
            <a:endParaRPr/>
          </a:p>
        </p:txBody>
      </p:sp>
      <p:sp>
        <p:nvSpPr>
          <p:cNvPr id="298" name="Google Shape;298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46" y="1048500"/>
            <a:ext cx="3496350" cy="362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2300" y="2571738"/>
            <a:ext cx="2571750" cy="2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9450" y="-613225"/>
            <a:ext cx="4311350" cy="323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06225" y="-2402200"/>
            <a:ext cx="2571750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Pooling layer (“downsampling”)</a:t>
            </a:r>
            <a:endParaRPr/>
          </a:p>
        </p:txBody>
      </p:sp>
      <p:sp>
        <p:nvSpPr>
          <p:cNvPr id="308" name="Google Shape;308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Similar to convolution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Params: window size, step size, </a:t>
            </a:r>
            <a:r>
              <a:rPr b="1" lang="en"/>
              <a:t>function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Fixed function chosen ahead of time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Examples: average, max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9" name="Google Shape;30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7150" y="2735549"/>
            <a:ext cx="5169701" cy="188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Stepping back . . .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Stepping back . . .</a:t>
            </a:r>
            <a:endParaRPr/>
          </a:p>
        </p:txBody>
      </p:sp>
      <p:sp>
        <p:nvSpPr>
          <p:cNvPr id="320" name="Google Shape;320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 result for convolutional neural network architecture" id="321" name="Google Shape;32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1788" y="1190525"/>
            <a:ext cx="5512224" cy="323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Stepping back . . .</a:t>
            </a:r>
            <a:endParaRPr/>
          </a:p>
        </p:txBody>
      </p:sp>
      <p:sp>
        <p:nvSpPr>
          <p:cNvPr id="327" name="Google Shape;327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 layer makes features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 result for convolutional neural network architecture" id="328" name="Google Shape;32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1788" y="1190525"/>
            <a:ext cx="5512224" cy="323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Correction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Correction for dropout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Last time: said dropout happens once during training (whoops)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Reread original paper: happens randomly throughout training (is ignored)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Stepping back . . .</a:t>
            </a:r>
            <a:endParaRPr/>
          </a:p>
        </p:txBody>
      </p:sp>
      <p:sp>
        <p:nvSpPr>
          <p:cNvPr id="334" name="Google Shape;334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 layer makes features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Pool layer summarizes</a:t>
            </a:r>
            <a:endParaRPr/>
          </a:p>
        </p:txBody>
      </p:sp>
      <p:pic>
        <p:nvPicPr>
          <p:cNvPr descr="Image result for convolutional neural network architecture" id="335" name="Google Shape;33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1788" y="1190525"/>
            <a:ext cx="5512224" cy="323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(computer vision)</a:t>
            </a:r>
            <a:endParaRPr/>
          </a:p>
        </p:txBody>
      </p:sp>
      <p:sp>
        <p:nvSpPr>
          <p:cNvPr id="341" name="Google Shape;341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classification</a:t>
            </a:r>
            <a:endParaRPr/>
          </a:p>
        </p:txBody>
      </p:sp>
      <p:sp>
        <p:nvSpPr>
          <p:cNvPr id="347" name="Google Shape;347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classification</a:t>
            </a:r>
            <a:endParaRPr/>
          </a:p>
        </p:txBody>
      </p:sp>
      <p:sp>
        <p:nvSpPr>
          <p:cNvPr id="353" name="Google Shape;353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54" name="Google Shape;35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487" y="3567923"/>
            <a:ext cx="6171026" cy="15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classification</a:t>
            </a:r>
            <a:endParaRPr/>
          </a:p>
        </p:txBody>
      </p:sp>
      <p:sp>
        <p:nvSpPr>
          <p:cNvPr id="360" name="Google Shape;360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Outputs 1 class for entire image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61" name="Google Shape;36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487" y="3567923"/>
            <a:ext cx="6171026" cy="15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classification</a:t>
            </a:r>
            <a:endParaRPr/>
          </a:p>
        </p:txBody>
      </p:sp>
      <p:sp>
        <p:nvSpPr>
          <p:cNvPr id="367" name="Google Shape;367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Outputs 1 class for entire image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Supposedly “invariant” to certain image transformations </a:t>
            </a:r>
            <a:endParaRPr/>
          </a:p>
        </p:txBody>
      </p:sp>
      <p:pic>
        <p:nvPicPr>
          <p:cNvPr id="368" name="Google Shape;36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487" y="3567923"/>
            <a:ext cx="6171026" cy="15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classification</a:t>
            </a:r>
            <a:endParaRPr/>
          </a:p>
        </p:txBody>
      </p:sp>
      <p:sp>
        <p:nvSpPr>
          <p:cNvPr id="374" name="Google Shape;374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Outputs 1 class for entire image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Supposedly “invariant” to certain image transformations </a:t>
            </a:r>
            <a:r>
              <a:rPr b="1" lang="en"/>
              <a:t>(mileage may vary)</a:t>
            </a:r>
            <a:endParaRPr b="1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75" name="Google Shape;37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487" y="3567923"/>
            <a:ext cx="6171026" cy="15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classification</a:t>
            </a:r>
            <a:endParaRPr/>
          </a:p>
        </p:txBody>
      </p:sp>
      <p:sp>
        <p:nvSpPr>
          <p:cNvPr id="381" name="Google Shape;381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Outputs 1 class for entire image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Supposedly “invariant” to certain image transformations </a:t>
            </a:r>
            <a:r>
              <a:rPr b="1" lang="en"/>
              <a:t>(mileage may vary)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Translation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Scaling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82" name="Google Shape;38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487" y="3567923"/>
            <a:ext cx="6171026" cy="15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</p:txBody>
      </p:sp>
      <p:sp>
        <p:nvSpPr>
          <p:cNvPr id="388" name="Google Shape;388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</p:txBody>
      </p:sp>
      <p:sp>
        <p:nvSpPr>
          <p:cNvPr id="394" name="Google Shape;394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 class </a:t>
            </a:r>
            <a:r>
              <a:rPr b="1" lang="en"/>
              <a:t>and </a:t>
            </a:r>
            <a:r>
              <a:rPr lang="en"/>
              <a:t>a bounding box (axis-aligned)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Correction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Correction for dropout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Last time: said dropout happens once during training (whoops)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Reread original paper: happens randomly throughout training (is ignored)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Intuition: 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</p:txBody>
      </p:sp>
      <p:sp>
        <p:nvSpPr>
          <p:cNvPr id="400" name="Google Shape;400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 class </a:t>
            </a:r>
            <a:r>
              <a:rPr b="1" lang="en"/>
              <a:t>and </a:t>
            </a:r>
            <a:r>
              <a:rPr lang="en"/>
              <a:t>a bounding box (axis-aligned)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Location + Dimensions (x,y,w,h)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</p:txBody>
      </p:sp>
      <p:sp>
        <p:nvSpPr>
          <p:cNvPr id="406" name="Google Shape;406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 class </a:t>
            </a:r>
            <a:r>
              <a:rPr b="1" lang="en"/>
              <a:t>and </a:t>
            </a:r>
            <a:r>
              <a:rPr lang="en"/>
              <a:t>a bounding box (axis-aligned)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Location + Dimensions (x,y,w,h)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07" name="Google Shape;40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40575"/>
            <a:ext cx="4658750" cy="29583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</p:txBody>
      </p:sp>
      <p:sp>
        <p:nvSpPr>
          <p:cNvPr id="413" name="Google Shape;413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 class </a:t>
            </a:r>
            <a:r>
              <a:rPr b="1" lang="en"/>
              <a:t>and </a:t>
            </a:r>
            <a:r>
              <a:rPr lang="en"/>
              <a:t>a bounding box (axis-aligned)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Location + Dimensions (x,y,w,h)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14" name="Google Shape;41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40575"/>
            <a:ext cx="4658750" cy="2958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751" y="1912638"/>
            <a:ext cx="4485250" cy="301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segmentation</a:t>
            </a:r>
            <a:endParaRPr/>
          </a:p>
        </p:txBody>
      </p:sp>
      <p:sp>
        <p:nvSpPr>
          <p:cNvPr id="421" name="Google Shape;421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segmentation</a:t>
            </a:r>
            <a:endParaRPr/>
          </a:p>
        </p:txBody>
      </p:sp>
      <p:sp>
        <p:nvSpPr>
          <p:cNvPr id="427" name="Google Shape;427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Pixel-wise prediction of object class 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segmentation</a:t>
            </a:r>
            <a:endParaRPr/>
          </a:p>
        </p:txBody>
      </p:sp>
      <p:sp>
        <p:nvSpPr>
          <p:cNvPr id="433" name="Google Shape;433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Pixel-wise prediction of object class </a:t>
            </a:r>
            <a:endParaRPr/>
          </a:p>
        </p:txBody>
      </p:sp>
      <p:pic>
        <p:nvPicPr>
          <p:cNvPr id="434" name="Google Shape;43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9038" y="1600499"/>
            <a:ext cx="5325926" cy="157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segmentation</a:t>
            </a:r>
            <a:endParaRPr/>
          </a:p>
        </p:txBody>
      </p:sp>
      <p:sp>
        <p:nvSpPr>
          <p:cNvPr id="440" name="Google Shape;440;p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Pixel-wise prediction of object class </a:t>
            </a:r>
            <a:endParaRPr/>
          </a:p>
        </p:txBody>
      </p:sp>
      <p:pic>
        <p:nvPicPr>
          <p:cNvPr id="441" name="Google Shape;44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9038" y="1600499"/>
            <a:ext cx="5325926" cy="15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2575" y="3171651"/>
            <a:ext cx="4478848" cy="186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Extended applications (non-computer vision)</a:t>
            </a:r>
            <a:endParaRPr/>
          </a:p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Extended applications (non-computer vision)</a:t>
            </a:r>
            <a:endParaRPr/>
          </a:p>
        </p:txBody>
      </p:sp>
      <p:sp>
        <p:nvSpPr>
          <p:cNvPr id="454" name="Google Shape;454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Main shtick: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Extended applications (non-computer vision)</a:t>
            </a:r>
            <a:endParaRPr/>
          </a:p>
        </p:txBody>
      </p:sp>
      <p:sp>
        <p:nvSpPr>
          <p:cNvPr id="460" name="Google Shape;460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Main shtick: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Transform input into 2D matrix (or image) of some sort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Correction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Correction for dropout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Last time: said dropout happens once during training (whoops)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Reread original paper: happens randomly throughout training (is ignored)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Intuition: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Randomly ignoring weights during training prevents net from relying on some particular configuration of weights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Extended applications (non-computer vision)</a:t>
            </a:r>
            <a:endParaRPr/>
          </a:p>
        </p:txBody>
      </p:sp>
      <p:sp>
        <p:nvSpPr>
          <p:cNvPr id="466" name="Google Shape;466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Main shtick: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Transform input into 2D matrix (or image) of some sort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Apply standard computer vision techniques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 analysis (classifying sound)</a:t>
            </a:r>
            <a:endParaRPr/>
          </a:p>
        </p:txBody>
      </p:sp>
      <p:sp>
        <p:nvSpPr>
          <p:cNvPr id="472" name="Google Shape;472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73" name="Google Shape;473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9375" y="2868400"/>
            <a:ext cx="2571750" cy="314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7050" y="2868400"/>
            <a:ext cx="2571750" cy="314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0000" y="2868400"/>
            <a:ext cx="2571750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 analysis (classifying sound)</a:t>
            </a:r>
            <a:endParaRPr/>
          </a:p>
        </p:txBody>
      </p:sp>
      <p:sp>
        <p:nvSpPr>
          <p:cNvPr id="481" name="Google Shape;481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82" name="Google Shape;482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7450" y="1094374"/>
            <a:ext cx="6356551" cy="388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4800" y="2868400"/>
            <a:ext cx="2571750" cy="314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7450" y="2868400"/>
            <a:ext cx="2571750" cy="314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9200" y="2868400"/>
            <a:ext cx="2571750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 analysis (classifying sound)</a:t>
            </a:r>
            <a:endParaRPr/>
          </a:p>
        </p:txBody>
      </p:sp>
      <p:sp>
        <p:nvSpPr>
          <p:cNvPr id="491" name="Google Shape;491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Fourier Transform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(FFT)</a:t>
            </a:r>
            <a:endParaRPr/>
          </a:p>
        </p:txBody>
      </p:sp>
      <p:pic>
        <p:nvPicPr>
          <p:cNvPr id="492" name="Google Shape;492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1975" y="1152474"/>
            <a:ext cx="6356551" cy="38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Natural language processing</a:t>
            </a:r>
            <a:endParaRPr/>
          </a:p>
        </p:txBody>
      </p:sp>
      <p:sp>
        <p:nvSpPr>
          <p:cNvPr id="498" name="Google Shape;498;p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Concept:</a:t>
            </a:r>
            <a:r>
              <a:rPr lang="en"/>
              <a:t> word embeddings</a:t>
            </a:r>
            <a:endParaRPr/>
          </a:p>
        </p:txBody>
      </p:sp>
      <p:pic>
        <p:nvPicPr>
          <p:cNvPr id="499" name="Google Shape;499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525" y="1687475"/>
            <a:ext cx="5048250" cy="32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85491" y="568375"/>
            <a:ext cx="628228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links</a:t>
            </a:r>
            <a:endParaRPr/>
          </a:p>
        </p:txBody>
      </p:sp>
      <p:sp>
        <p:nvSpPr>
          <p:cNvPr id="506" name="Google Shape;506;p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https://adeshpande3.github.io/A-Beginner%27s-Guide-To-Understanding-Convolutional-Neural-Networks/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https://www.tensorflow.org/tutorials/keras/basic_classification</a:t>
            </a:r>
            <a:r>
              <a:rPr lang="en"/>
              <a:t> ← coding tutorial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https://medium.freecodecamp.org/an-intuitive-guide-to-convolutional-neural-networks-260c2de0a050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http://deeplearning.stanford.edu/tutorial/supervised/ConvolutionalNeuralNetwork/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 u="sng">
                <a:solidFill>
                  <a:schemeClr val="hlink"/>
                </a:solidFill>
                <a:hlinkClick r:id="rId7"/>
              </a:rPr>
              <a:t>https://skymind.ai/wiki/convolutional-network</a:t>
            </a:r>
            <a:r>
              <a:rPr lang="en"/>
              <a:t> ← lots of links to original papers here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 u="sng">
                <a:solidFill>
                  <a:schemeClr val="hlink"/>
                </a:solidFill>
                <a:hlinkClick r:id="rId8"/>
              </a:rPr>
              <a:t>https://www.slideshare.net/jbhuang/lecture-29-convolutional-neural-networks-computer-vision-spring2015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 u="sng">
                <a:solidFill>
                  <a:schemeClr val="hlink"/>
                </a:solidFill>
                <a:hlinkClick r:id="rId9"/>
              </a:rPr>
              <a:t>https://engmrk.com/lenet-5-a-classic-cnn-architecture/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Monkey brains: </a:t>
            </a:r>
            <a:r>
              <a:rPr lang="en" sz="1100" u="sng">
                <a:solidFill>
                  <a:schemeClr val="hlink"/>
                </a:solidFill>
                <a:hlinkClick r:id="rId10"/>
              </a:rPr>
              <a:t>https://www.ncbi.nlm.nih.gov/pmc/articles/PMC1557912/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 u="sng">
                <a:solidFill>
                  <a:schemeClr val="hlink"/>
                </a:solidFill>
                <a:hlinkClick r:id="rId11"/>
              </a:rPr>
              <a:t>https://towardsdatascience.com/applied-deep-learning-part-4-convolutional-neural-networks-584bc134c1e2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100" u="sng">
                <a:solidFill>
                  <a:schemeClr val="hlink"/>
                </a:solidFill>
                <a:hlinkClick r:id="rId12"/>
              </a:rPr>
              <a:t>http://blog.qure.ai/notes/semantic-segmentation-deep-learning-review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Correction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Correction for dropout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Last time: said dropout happens once during training (whoops)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Reread original paper: happens randomly throughout training (is ignored)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Intuition: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Randomly ignoring weights during training prevents net from relying on some particular configuration of weights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forces generalization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we start . . .</a:t>
            </a:r>
            <a:endParaRPr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 tend to be studied from 1 of 2 perspectives: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we start . . .</a:t>
            </a:r>
            <a:endParaRPr/>
          </a:p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 tend to be studied from 1 of 2 perspectives: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Machine learning </a:t>
            </a:r>
            <a:r>
              <a:rPr b="1" lang="en"/>
              <a:t>(use: practical application)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